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58" r:id="rId3"/>
    <p:sldId id="361" r:id="rId4"/>
    <p:sldId id="360" r:id="rId5"/>
    <p:sldId id="362" r:id="rId6"/>
    <p:sldId id="364" r:id="rId7"/>
    <p:sldId id="363" r:id="rId8"/>
    <p:sldId id="357" r:id="rId9"/>
    <p:sldId id="352" r:id="rId10"/>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3015"/>
    <a:srgbClr val="FFF7DF"/>
    <a:srgbClr val="24B7E1"/>
    <a:srgbClr val="F7F8F2"/>
    <a:srgbClr val="EEDB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50980" autoAdjust="0"/>
  </p:normalViewPr>
  <p:slideViewPr>
    <p:cSldViewPr snapToGrid="0">
      <p:cViewPr varScale="1">
        <p:scale>
          <a:sx n="56" d="100"/>
          <a:sy n="56" d="100"/>
        </p:scale>
        <p:origin x="2712" y="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B0ACA5-877A-4E3F-B1C7-96992EE9FB05}" type="datetimeFigureOut">
              <a:rPr lang="pt-PT" smtClean="0"/>
              <a:t>19/09/2024</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9D0D82-C91B-4AA0-B2C8-A20210B1AA42}" type="slidenum">
              <a:rPr lang="pt-PT" smtClean="0"/>
              <a:t>‹nº›</a:t>
            </a:fld>
            <a:endParaRPr lang="pt-PT"/>
          </a:p>
        </p:txBody>
      </p:sp>
    </p:spTree>
    <p:extLst>
      <p:ext uri="{BB962C8B-B14F-4D97-AF65-F5344CB8AC3E}">
        <p14:creationId xmlns:p14="http://schemas.microsoft.com/office/powerpoint/2010/main" val="446075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88E48229-1FEE-6E46-9F74-4BAE0498CF67}" type="slidenum">
              <a:rPr lang="pt-PT" smtClean="0"/>
              <a:t>1</a:t>
            </a:fld>
            <a:endParaRPr lang="pt-PT"/>
          </a:p>
        </p:txBody>
      </p:sp>
    </p:spTree>
    <p:extLst>
      <p:ext uri="{BB962C8B-B14F-4D97-AF65-F5344CB8AC3E}">
        <p14:creationId xmlns:p14="http://schemas.microsoft.com/office/powerpoint/2010/main" val="871181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 Objetivo: </a:t>
            </a:r>
            <a:r>
              <a:rPr lang="pt-PT" b="0" dirty="0"/>
              <a:t>Introduzir o conceito de padrões e captar a atenção das crianças.</a:t>
            </a:r>
          </a:p>
          <a:p>
            <a:pPr>
              <a:buFont typeface="Arial" panose="020B0604020202020204" pitchFamily="34" charset="0"/>
              <a:buChar char="•"/>
            </a:pPr>
            <a:r>
              <a:rPr lang="pt-PT" b="1" dirty="0"/>
              <a:t> Explicação: </a:t>
            </a:r>
            <a:r>
              <a:rPr lang="pt-PT" b="0" dirty="0"/>
              <a:t>"Hoje vamos aprender sobre padrões e como os usamos para organizar coisas de uma maneira divertida!“</a:t>
            </a:r>
          </a:p>
          <a:p>
            <a:pPr>
              <a:buFont typeface="Arial" panose="020B0604020202020204" pitchFamily="34" charset="0"/>
              <a:buChar char="•"/>
            </a:pPr>
            <a:r>
              <a:rPr lang="pt-PT" b="1" dirty="0"/>
              <a:t> Atividades: </a:t>
            </a:r>
            <a:r>
              <a:rPr lang="pt-PT" b="0" dirty="0"/>
              <a:t>Perguntar às crianças se elas conseguem pensar em algum padrão que veem no dia a dia (por exemplo, padrões nas roupas ou em pisos).</a:t>
            </a:r>
          </a:p>
        </p:txBody>
      </p:sp>
      <p:sp>
        <p:nvSpPr>
          <p:cNvPr id="4" name="Marcador de Posição do Número do Diapositivo 3"/>
          <p:cNvSpPr>
            <a:spLocks noGrp="1"/>
          </p:cNvSpPr>
          <p:nvPr>
            <p:ph type="sldNum" sz="quarter" idx="5"/>
          </p:nvPr>
        </p:nvSpPr>
        <p:spPr/>
        <p:txBody>
          <a:bodyPr/>
          <a:lstStyle/>
          <a:p>
            <a:fld id="{88E48229-1FEE-6E46-9F74-4BAE0498CF67}" type="slidenum">
              <a:rPr lang="pt-PT" smtClean="0"/>
              <a:t>2</a:t>
            </a:fld>
            <a:endParaRPr lang="pt-PT" dirty="0"/>
          </a:p>
        </p:txBody>
      </p:sp>
    </p:spTree>
    <p:extLst>
      <p:ext uri="{BB962C8B-B14F-4D97-AF65-F5344CB8AC3E}">
        <p14:creationId xmlns:p14="http://schemas.microsoft.com/office/powerpoint/2010/main" val="3759469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Objetivo:</a:t>
            </a:r>
            <a:r>
              <a:rPr lang="pt-PT" dirty="0"/>
              <a:t> Definir o que é um padrão.</a:t>
            </a:r>
          </a:p>
          <a:p>
            <a:pPr>
              <a:buFont typeface="Arial" panose="020B0604020202020204" pitchFamily="34" charset="0"/>
              <a:buChar char="•"/>
            </a:pPr>
            <a:r>
              <a:rPr lang="pt-PT" b="1" dirty="0"/>
              <a:t>Explicação:</a:t>
            </a:r>
            <a:r>
              <a:rPr lang="pt-PT" dirty="0"/>
              <a:t> Um padrão é uma sequência que se repete várias vezes. Pode ser com cores, formas ou até números</a:t>
            </a:r>
          </a:p>
          <a:p>
            <a:pPr>
              <a:buFont typeface="Arial" panose="020B0604020202020204" pitchFamily="34" charset="0"/>
              <a:buChar char="•"/>
            </a:pPr>
            <a:r>
              <a:rPr lang="pt-PT" b="1" dirty="0"/>
              <a:t>Atividades: </a:t>
            </a:r>
            <a:r>
              <a:rPr lang="pt-PT" dirty="0"/>
              <a:t>Mostrar um exemplo visual simples de um padrão de cores (como vermelho, amarelo, e verde) e perguntar às crianças se conseguem identificar a sequência que se repete. Neste caso, de que cor será o último balão (verde).</a:t>
            </a:r>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3</a:t>
            </a:fld>
            <a:endParaRPr lang="pt-PT"/>
          </a:p>
        </p:txBody>
      </p:sp>
    </p:spTree>
    <p:extLst>
      <p:ext uri="{BB962C8B-B14F-4D97-AF65-F5344CB8AC3E}">
        <p14:creationId xmlns:p14="http://schemas.microsoft.com/office/powerpoint/2010/main" val="988092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Objetivo:</a:t>
            </a:r>
            <a:r>
              <a:rPr lang="pt-PT" dirty="0"/>
              <a:t> </a:t>
            </a:r>
            <a:r>
              <a:rPr lang="pt-PT" sz="2800" dirty="0"/>
              <a:t>Demonstrar como os padrões são usados no mundo real.</a:t>
            </a:r>
          </a:p>
          <a:p>
            <a:pPr>
              <a:buFont typeface="Arial" panose="020B0604020202020204" pitchFamily="34" charset="0"/>
              <a:buChar char="•"/>
            </a:pPr>
            <a:r>
              <a:rPr lang="pt-PT" b="1" dirty="0"/>
              <a:t>Explicação:</a:t>
            </a:r>
            <a:r>
              <a:rPr lang="pt-PT" dirty="0"/>
              <a:t> </a:t>
            </a:r>
            <a:r>
              <a:rPr lang="pt-PT" sz="2800" dirty="0"/>
              <a:t>Os padrões estão em todo lugar! Podemos vê-los nas roupas, nos pisos e até nos brinquedos que usamos.</a:t>
            </a:r>
          </a:p>
          <a:p>
            <a:pPr>
              <a:buFont typeface="Arial" panose="020B0604020202020204" pitchFamily="34" charset="0"/>
              <a:buChar char="•"/>
            </a:pPr>
            <a:r>
              <a:rPr lang="pt-PT" b="1" dirty="0"/>
              <a:t>Atividades:</a:t>
            </a:r>
            <a:r>
              <a:rPr lang="pt-PT" dirty="0"/>
              <a:t> </a:t>
            </a:r>
            <a:r>
              <a:rPr lang="pt-PT" sz="2800" dirty="0"/>
              <a:t>Mostrar imagens de padrões no dia a dia - piso azulejos.</a:t>
            </a:r>
          </a:p>
          <a:p>
            <a:pPr>
              <a:buFont typeface="Arial" panose="020B0604020202020204" pitchFamily="34" charset="0"/>
              <a:buNone/>
            </a:pPr>
            <a:endParaRPr lang="pt-PT" sz="2800" dirty="0"/>
          </a:p>
          <a:p>
            <a:pPr>
              <a:buFont typeface="Arial" panose="020B0604020202020204" pitchFamily="34" charset="0"/>
              <a:buNone/>
            </a:pPr>
            <a:r>
              <a:rPr lang="pt-PT" sz="2800" dirty="0"/>
              <a:t>Imagem: https://artisanceramica.com/pt/products/ac5102614?currency=EUR&amp;variant=46663212335350&amp;utm_source=google&amp;utm_medium=cpc&amp;utm_campaign=Google%20Shopping&amp;stkn=ad4326fa224c&amp;gad_source=1&amp;gclid=CjwKCAjw3P-2BhAEEiwA3yPhwOlsurJ7CKH14nj_e9UBVl-C_sB07I_bSMYwP6kVBCtSK-FdYDZMRRoCi6MQAvD_BwE</a:t>
            </a:r>
            <a:endParaRPr lang="pt-PT" dirty="0"/>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4</a:t>
            </a:fld>
            <a:endParaRPr lang="pt-PT"/>
          </a:p>
        </p:txBody>
      </p:sp>
    </p:spTree>
    <p:extLst>
      <p:ext uri="{BB962C8B-B14F-4D97-AF65-F5344CB8AC3E}">
        <p14:creationId xmlns:p14="http://schemas.microsoft.com/office/powerpoint/2010/main" val="256993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Objetivo:</a:t>
            </a:r>
            <a:r>
              <a:rPr lang="pt-PT" dirty="0"/>
              <a:t> </a:t>
            </a:r>
            <a:r>
              <a:rPr lang="pt-PT" sz="2800" dirty="0"/>
              <a:t>Demonstrar como os padrões são usados no mundo real.</a:t>
            </a:r>
          </a:p>
          <a:p>
            <a:pPr>
              <a:buFont typeface="Arial" panose="020B0604020202020204" pitchFamily="34" charset="0"/>
              <a:buChar char="•"/>
            </a:pPr>
            <a:r>
              <a:rPr lang="pt-PT" b="1" dirty="0"/>
              <a:t>Explicação:</a:t>
            </a:r>
            <a:r>
              <a:rPr lang="pt-PT" dirty="0"/>
              <a:t> </a:t>
            </a:r>
            <a:r>
              <a:rPr lang="pt-PT" sz="2800" dirty="0"/>
              <a:t>Os padrões estão em todo lugar! Podemos vê-los nas roupas, nos pisos e até nos brinquedos que usamos.</a:t>
            </a:r>
          </a:p>
          <a:p>
            <a:pPr>
              <a:buFont typeface="Arial" panose="020B0604020202020204" pitchFamily="34" charset="0"/>
              <a:buChar char="•"/>
            </a:pPr>
            <a:r>
              <a:rPr lang="pt-PT" b="1" dirty="0"/>
              <a:t>Atividades:</a:t>
            </a:r>
            <a:r>
              <a:rPr lang="pt-PT" dirty="0"/>
              <a:t> </a:t>
            </a:r>
            <a:r>
              <a:rPr lang="pt-PT" sz="2800" dirty="0"/>
              <a:t>Mostrar imagens de padrões no dia a dia – roupas</a:t>
            </a:r>
            <a:endParaRPr lang="pt-PT" dirty="0"/>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5</a:t>
            </a:fld>
            <a:endParaRPr lang="pt-PT"/>
          </a:p>
        </p:txBody>
      </p:sp>
    </p:spTree>
    <p:extLst>
      <p:ext uri="{BB962C8B-B14F-4D97-AF65-F5344CB8AC3E}">
        <p14:creationId xmlns:p14="http://schemas.microsoft.com/office/powerpoint/2010/main" val="401515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Objetivo:</a:t>
            </a:r>
            <a:r>
              <a:rPr lang="pt-PT" dirty="0"/>
              <a:t> </a:t>
            </a:r>
            <a:r>
              <a:rPr lang="pt-PT" sz="4000" dirty="0"/>
              <a:t>Permitir que as crianças pratiquem a criação de padrões.</a:t>
            </a:r>
          </a:p>
          <a:p>
            <a:pPr>
              <a:buFont typeface="Arial" panose="020B0604020202020204" pitchFamily="34" charset="0"/>
              <a:buChar char="•"/>
            </a:pPr>
            <a:r>
              <a:rPr lang="pt-PT" b="1" dirty="0"/>
              <a:t>Explicação:</a:t>
            </a:r>
            <a:r>
              <a:rPr lang="pt-PT" dirty="0"/>
              <a:t> </a:t>
            </a:r>
            <a:r>
              <a:rPr lang="pt-PT" sz="4000" dirty="0"/>
              <a:t>Agora, vamos usar blocos coloridos para criar os nossos padrões. Vamos começar com algo simples!</a:t>
            </a:r>
          </a:p>
          <a:p>
            <a:pPr>
              <a:buFont typeface="Arial" panose="020B0604020202020204" pitchFamily="34" charset="0"/>
              <a:buChar char="•"/>
            </a:pPr>
            <a:r>
              <a:rPr lang="pt-PT" b="1" dirty="0"/>
              <a:t>Atividades:</a:t>
            </a:r>
            <a:r>
              <a:rPr lang="pt-PT" dirty="0"/>
              <a:t> </a:t>
            </a:r>
            <a:r>
              <a:rPr lang="pt-PT" sz="4000" dirty="0"/>
              <a:t>Distribuir blocos de construção coloridos para as crianças (peças da Lego, por exemplo). Pedir para organizarem os blocos numa sequência repetitiva (por exemplo, verde, amarelo, verde, amarelo). Mostrar um exemplo no quadro, na mesa, no ecrã ou no chão.</a:t>
            </a:r>
            <a:endParaRPr lang="pt-PT" dirty="0"/>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6</a:t>
            </a:fld>
            <a:endParaRPr lang="pt-PT"/>
          </a:p>
        </p:txBody>
      </p:sp>
    </p:spTree>
    <p:extLst>
      <p:ext uri="{BB962C8B-B14F-4D97-AF65-F5344CB8AC3E}">
        <p14:creationId xmlns:p14="http://schemas.microsoft.com/office/powerpoint/2010/main" val="2275436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Objetivo:</a:t>
            </a:r>
            <a:r>
              <a:rPr lang="pt-PT" dirty="0"/>
              <a:t> </a:t>
            </a:r>
            <a:r>
              <a:rPr lang="pt-PT" sz="4000" dirty="0"/>
              <a:t>Permitir que as crianças pratiquem a criação de padrões.</a:t>
            </a:r>
          </a:p>
          <a:p>
            <a:pPr>
              <a:buFont typeface="Arial" panose="020B0604020202020204" pitchFamily="34" charset="0"/>
              <a:buChar char="•"/>
            </a:pPr>
            <a:r>
              <a:rPr lang="pt-PT" b="1" dirty="0"/>
              <a:t>Explicação:</a:t>
            </a:r>
            <a:r>
              <a:rPr lang="pt-PT" dirty="0"/>
              <a:t> </a:t>
            </a:r>
            <a:r>
              <a:rPr lang="pt-PT" sz="4000" dirty="0"/>
              <a:t>Agora, vamos usar blocos coloridos para criar os nossos padrões. Vamos começar com algo simples!</a:t>
            </a:r>
          </a:p>
          <a:p>
            <a:pPr>
              <a:buFont typeface="Arial" panose="020B0604020202020204" pitchFamily="34" charset="0"/>
              <a:buChar char="•"/>
            </a:pPr>
            <a:r>
              <a:rPr lang="pt-PT" b="1" dirty="0"/>
              <a:t>Atividades:</a:t>
            </a:r>
            <a:r>
              <a:rPr lang="pt-PT" dirty="0"/>
              <a:t> </a:t>
            </a:r>
            <a:r>
              <a:rPr lang="pt-PT" sz="4000" dirty="0"/>
              <a:t>Distribuir blocos de construção coloridos para as crianças (peças da Lego, por exemplo). Pedir para organizarem os blocos numa sequência repetitiva (por exemplo, verde, vermelho, azul). Mostrar o exemplo no quadro, na mesa, no ecrã ou no chão. </a:t>
            </a:r>
            <a:endParaRPr lang="pt-PT" dirty="0"/>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7</a:t>
            </a:fld>
            <a:endParaRPr lang="pt-PT"/>
          </a:p>
        </p:txBody>
      </p:sp>
    </p:spTree>
    <p:extLst>
      <p:ext uri="{BB962C8B-B14F-4D97-AF65-F5344CB8AC3E}">
        <p14:creationId xmlns:p14="http://schemas.microsoft.com/office/powerpoint/2010/main" val="4234563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Objetivo:</a:t>
            </a:r>
            <a:r>
              <a:rPr lang="pt-PT" dirty="0"/>
              <a:t> Refletir sobre a importância dos padrões.</a:t>
            </a:r>
          </a:p>
          <a:p>
            <a:pPr>
              <a:buFont typeface="Arial" panose="020B0604020202020204" pitchFamily="34" charset="0"/>
              <a:buChar char="•"/>
            </a:pPr>
            <a:r>
              <a:rPr lang="pt-PT" sz="1800" b="1" dirty="0">
                <a:effectLst/>
                <a:latin typeface="Century Gothic" panose="020B0502020202020204" pitchFamily="34" charset="0"/>
                <a:ea typeface="Calibri" panose="020F0502020204030204" pitchFamily="34" charset="0"/>
                <a:cs typeface="Calibri Light" panose="020F0302020204030204" pitchFamily="34" charset="0"/>
              </a:rPr>
              <a:t>Explicação:</a:t>
            </a:r>
            <a:r>
              <a:rPr lang="pt-PT" sz="1800" dirty="0">
                <a:effectLst/>
                <a:latin typeface="Century Gothic" panose="020B0502020202020204" pitchFamily="34" charset="0"/>
                <a:ea typeface="Calibri" panose="020F0502020204030204" pitchFamily="34" charset="0"/>
                <a:cs typeface="Calibri Light" panose="020F0302020204030204" pitchFamily="34" charset="0"/>
              </a:rPr>
              <a:t> "Os padrões estão por toda a parte, e quando aprendemos a reconhecê-los, conseguimos organizar melhor as coisas.”</a:t>
            </a:r>
            <a:endParaRPr lang="pt-PT" sz="2800" dirty="0"/>
          </a:p>
          <a:p>
            <a:pPr>
              <a:buFont typeface="Arial" panose="020B0604020202020204" pitchFamily="34" charset="0"/>
              <a:buChar char="•"/>
            </a:pPr>
            <a:r>
              <a:rPr lang="pt-PT" sz="1800" b="1" dirty="0">
                <a:effectLst/>
                <a:latin typeface="Century Gothic" panose="020B0502020202020204" pitchFamily="34" charset="0"/>
                <a:ea typeface="Calibri" panose="020F0502020204030204" pitchFamily="34" charset="0"/>
                <a:cs typeface="Calibri Light" panose="020F0302020204030204" pitchFamily="34" charset="0"/>
              </a:rPr>
              <a:t>Atividades: </a:t>
            </a:r>
            <a:r>
              <a:rPr lang="pt-PT" sz="2800" dirty="0"/>
              <a:t>Pedir às crianças para pensarem noutros lugares onde veem padrões e partilharem com a turma.</a:t>
            </a:r>
            <a:br>
              <a:rPr lang="pt-PT" sz="2800" dirty="0"/>
            </a:br>
            <a:br>
              <a:rPr lang="pt-PT" sz="2800" dirty="0"/>
            </a:br>
            <a:r>
              <a:rPr lang="pt-PT" sz="2800" b="1" dirty="0"/>
              <a:t>Sugestão extra:</a:t>
            </a:r>
            <a:br>
              <a:rPr lang="pt-PT" sz="2800" b="1" dirty="0"/>
            </a:br>
            <a:r>
              <a:rPr lang="pt-PT" b="1" dirty="0"/>
              <a:t>Explorar Padrões na Natureza:</a:t>
            </a:r>
            <a:r>
              <a:rPr lang="pt-PT" dirty="0"/>
              <a:t> Mostrar padrões encontrados na natureza (como folhas, conchas, ou pelos de animais)</a:t>
            </a:r>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8</a:t>
            </a:fld>
            <a:endParaRPr lang="pt-PT"/>
          </a:p>
        </p:txBody>
      </p:sp>
    </p:spTree>
    <p:extLst>
      <p:ext uri="{BB962C8B-B14F-4D97-AF65-F5344CB8AC3E}">
        <p14:creationId xmlns:p14="http://schemas.microsoft.com/office/powerpoint/2010/main" val="2664557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t-PT" dirty="0"/>
          </a:p>
        </p:txBody>
      </p:sp>
      <p:sp>
        <p:nvSpPr>
          <p:cNvPr id="4" name="Marcador de Posição do Número do Diapositivo 3"/>
          <p:cNvSpPr>
            <a:spLocks noGrp="1"/>
          </p:cNvSpPr>
          <p:nvPr>
            <p:ph type="sldNum" sz="quarter" idx="5"/>
          </p:nvPr>
        </p:nvSpPr>
        <p:spPr/>
        <p:txBody>
          <a:bodyPr/>
          <a:lstStyle/>
          <a:p>
            <a:fld id="{88E48229-1FEE-6E46-9F74-4BAE0498CF67}" type="slidenum">
              <a:rPr lang="pt-PT" smtClean="0"/>
              <a:t>9</a:t>
            </a:fld>
            <a:endParaRPr lang="pt-PT" dirty="0"/>
          </a:p>
        </p:txBody>
      </p:sp>
    </p:spTree>
    <p:extLst>
      <p:ext uri="{BB962C8B-B14F-4D97-AF65-F5344CB8AC3E}">
        <p14:creationId xmlns:p14="http://schemas.microsoft.com/office/powerpoint/2010/main" val="2501910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9C068-2B7E-4D33-9BBA-42E2F1E1B2E1}"/>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9CD6F47F-A34C-44CF-B2EC-BF4BA648CB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21E3A7EF-7C31-4709-8902-D00451D3E06D}"/>
              </a:ext>
            </a:extLst>
          </p:cNvPr>
          <p:cNvSpPr>
            <a:spLocks noGrp="1"/>
          </p:cNvSpPr>
          <p:nvPr>
            <p:ph type="dt" sz="half" idx="10"/>
          </p:nvPr>
        </p:nvSpPr>
        <p:spPr/>
        <p:txBody>
          <a:bodyPr/>
          <a:lstStyle/>
          <a:p>
            <a:fld id="{831191D3-D824-4BF9-BBA9-6EBF0330CAEB}" type="datetimeFigureOut">
              <a:rPr lang="pt-PT" smtClean="0"/>
              <a:t>19/09/2024</a:t>
            </a:fld>
            <a:endParaRPr lang="pt-PT"/>
          </a:p>
        </p:txBody>
      </p:sp>
      <p:sp>
        <p:nvSpPr>
          <p:cNvPr id="5" name="Marcador de Posição do Rodapé 4">
            <a:extLst>
              <a:ext uri="{FF2B5EF4-FFF2-40B4-BE49-F238E27FC236}">
                <a16:creationId xmlns:a16="http://schemas.microsoft.com/office/drawing/2014/main" id="{B2BCA027-9104-4004-A5CF-B2E6E921B3C3}"/>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82D192CA-6F22-4832-B872-7B5561E1C39C}"/>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3663612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cxnSp>
        <p:nvCxnSpPr>
          <p:cNvPr id="8" name="Conexão Reta 4">
            <a:extLst>
              <a:ext uri="{FF2B5EF4-FFF2-40B4-BE49-F238E27FC236}">
                <a16:creationId xmlns:a16="http://schemas.microsoft.com/office/drawing/2014/main" id="{236B3BCC-B917-4A5E-AE7C-97D18B04D0DC}"/>
              </a:ext>
            </a:extLst>
          </p:cNvPr>
          <p:cNvCxnSpPr>
            <a:cxnSpLocks/>
          </p:cNvCxnSpPr>
          <p:nvPr userDrawn="1"/>
        </p:nvCxnSpPr>
        <p:spPr>
          <a:xfrm>
            <a:off x="2677731" y="440842"/>
            <a:ext cx="0" cy="696449"/>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Imagem 9" descr="Uma imagem com Gráficos, clipart, design gráfico&#10;&#10;Descrição gerada automaticamente">
            <a:extLst>
              <a:ext uri="{FF2B5EF4-FFF2-40B4-BE49-F238E27FC236}">
                <a16:creationId xmlns:a16="http://schemas.microsoft.com/office/drawing/2014/main" id="{437119BA-A688-4F92-ADCF-3BCF3BB00F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6100" y="438198"/>
            <a:ext cx="1917736" cy="701736"/>
          </a:xfrm>
          <a:prstGeom prst="rect">
            <a:avLst/>
          </a:prstGeom>
        </p:spPr>
      </p:pic>
      <p:sp>
        <p:nvSpPr>
          <p:cNvPr id="12" name="Retângulo 11">
            <a:extLst>
              <a:ext uri="{FF2B5EF4-FFF2-40B4-BE49-F238E27FC236}">
                <a16:creationId xmlns:a16="http://schemas.microsoft.com/office/drawing/2014/main" id="{F51B8008-BE2D-4228-9BB5-72402EEF84E5}"/>
              </a:ext>
            </a:extLst>
          </p:cNvPr>
          <p:cNvSpPr/>
          <p:nvPr userDrawn="1"/>
        </p:nvSpPr>
        <p:spPr>
          <a:xfrm>
            <a:off x="2677729" y="6620933"/>
            <a:ext cx="9514271" cy="23706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3" name="Retângulo 12">
            <a:extLst>
              <a:ext uri="{FF2B5EF4-FFF2-40B4-BE49-F238E27FC236}">
                <a16:creationId xmlns:a16="http://schemas.microsoft.com/office/drawing/2014/main" id="{C022B2C9-A344-497D-9CD5-B13591C16CDB}"/>
              </a:ext>
            </a:extLst>
          </p:cNvPr>
          <p:cNvSpPr/>
          <p:nvPr userDrawn="1"/>
        </p:nvSpPr>
        <p:spPr>
          <a:xfrm>
            <a:off x="0" y="6620932"/>
            <a:ext cx="2677729" cy="23706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ysClr val="windowText" lastClr="000000"/>
              </a:solidFill>
            </a:endParaRPr>
          </a:p>
        </p:txBody>
      </p:sp>
    </p:spTree>
    <p:extLst>
      <p:ext uri="{BB962C8B-B14F-4D97-AF65-F5344CB8AC3E}">
        <p14:creationId xmlns:p14="http://schemas.microsoft.com/office/powerpoint/2010/main" val="2666253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A84670-0AE8-4C31-B6FB-8C001A97B073}"/>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E2D560E5-7276-466E-B4B2-184E457344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63A1A82F-7303-4249-9DE0-0F6B6725F6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751861E5-0123-4B7F-B00E-F150F00779BC}"/>
              </a:ext>
            </a:extLst>
          </p:cNvPr>
          <p:cNvSpPr>
            <a:spLocks noGrp="1"/>
          </p:cNvSpPr>
          <p:nvPr>
            <p:ph type="dt" sz="half" idx="10"/>
          </p:nvPr>
        </p:nvSpPr>
        <p:spPr/>
        <p:txBody>
          <a:bodyPr/>
          <a:lstStyle/>
          <a:p>
            <a:fld id="{831191D3-D824-4BF9-BBA9-6EBF0330CAEB}" type="datetimeFigureOut">
              <a:rPr lang="pt-PT" smtClean="0"/>
              <a:t>19/09/2024</a:t>
            </a:fld>
            <a:endParaRPr lang="pt-PT"/>
          </a:p>
        </p:txBody>
      </p:sp>
      <p:sp>
        <p:nvSpPr>
          <p:cNvPr id="6" name="Marcador de Posição do Rodapé 5">
            <a:extLst>
              <a:ext uri="{FF2B5EF4-FFF2-40B4-BE49-F238E27FC236}">
                <a16:creationId xmlns:a16="http://schemas.microsoft.com/office/drawing/2014/main" id="{950A131D-04B5-4C94-A88D-2EA4E543AFAE}"/>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B950AA2F-5223-479C-9553-0FE71A8D126A}"/>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2607618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577ABA-0B0E-419F-9874-33655D9DC5F6}"/>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7794705B-E7E1-4996-82D9-DF183D7312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a:extLst>
              <a:ext uri="{FF2B5EF4-FFF2-40B4-BE49-F238E27FC236}">
                <a16:creationId xmlns:a16="http://schemas.microsoft.com/office/drawing/2014/main" id="{58F236BD-1853-465C-B6D3-A6428657CC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C045ED8D-E5F4-489C-8EB2-0C45633EE614}"/>
              </a:ext>
            </a:extLst>
          </p:cNvPr>
          <p:cNvSpPr>
            <a:spLocks noGrp="1"/>
          </p:cNvSpPr>
          <p:nvPr>
            <p:ph type="dt" sz="half" idx="10"/>
          </p:nvPr>
        </p:nvSpPr>
        <p:spPr/>
        <p:txBody>
          <a:bodyPr/>
          <a:lstStyle/>
          <a:p>
            <a:fld id="{831191D3-D824-4BF9-BBA9-6EBF0330CAEB}" type="datetimeFigureOut">
              <a:rPr lang="pt-PT" smtClean="0"/>
              <a:t>19/09/2024</a:t>
            </a:fld>
            <a:endParaRPr lang="pt-PT"/>
          </a:p>
        </p:txBody>
      </p:sp>
      <p:sp>
        <p:nvSpPr>
          <p:cNvPr id="6" name="Marcador de Posição do Rodapé 5">
            <a:extLst>
              <a:ext uri="{FF2B5EF4-FFF2-40B4-BE49-F238E27FC236}">
                <a16:creationId xmlns:a16="http://schemas.microsoft.com/office/drawing/2014/main" id="{03FE942D-E194-4CFF-A55D-7EEAF7AF264B}"/>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BDEA2815-4681-4AF2-90BA-6FD0ACB1C228}"/>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241160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C9F42-843D-4DDD-8A54-867E405E2645}"/>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140BC4EC-7113-4033-893F-BA6338DBC803}"/>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52D4862E-B464-4B39-8C85-A9E6112CE8E6}"/>
              </a:ext>
            </a:extLst>
          </p:cNvPr>
          <p:cNvSpPr>
            <a:spLocks noGrp="1"/>
          </p:cNvSpPr>
          <p:nvPr>
            <p:ph type="dt" sz="half" idx="10"/>
          </p:nvPr>
        </p:nvSpPr>
        <p:spPr/>
        <p:txBody>
          <a:bodyPr/>
          <a:lstStyle/>
          <a:p>
            <a:fld id="{831191D3-D824-4BF9-BBA9-6EBF0330CAEB}" type="datetimeFigureOut">
              <a:rPr lang="pt-PT" smtClean="0"/>
              <a:t>19/09/2024</a:t>
            </a:fld>
            <a:endParaRPr lang="pt-PT"/>
          </a:p>
        </p:txBody>
      </p:sp>
      <p:sp>
        <p:nvSpPr>
          <p:cNvPr id="5" name="Marcador de Posição do Rodapé 4">
            <a:extLst>
              <a:ext uri="{FF2B5EF4-FFF2-40B4-BE49-F238E27FC236}">
                <a16:creationId xmlns:a16="http://schemas.microsoft.com/office/drawing/2014/main" id="{A8FAA71C-806C-4D02-A4F9-DA787468C976}"/>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46E63056-0108-4F52-91CE-BD2F722726BA}"/>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2054149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E0325FA-D793-41E8-8CAE-57DEB7ED4F0C}"/>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AF10BB79-24A0-4A7D-9362-960495514187}"/>
              </a:ext>
            </a:extLst>
          </p:cNvPr>
          <p:cNvSpPr>
            <a:spLocks noGrp="1"/>
          </p:cNvSpPr>
          <p:nvPr>
            <p:ph type="body" orient="vert" idx="1"/>
          </p:nvPr>
        </p:nvSpPr>
        <p:spPr>
          <a:xfrm>
            <a:off x="838200"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2CBDB4DB-5197-487B-8354-320521193764}"/>
              </a:ext>
            </a:extLst>
          </p:cNvPr>
          <p:cNvSpPr>
            <a:spLocks noGrp="1"/>
          </p:cNvSpPr>
          <p:nvPr>
            <p:ph type="dt" sz="half" idx="10"/>
          </p:nvPr>
        </p:nvSpPr>
        <p:spPr/>
        <p:txBody>
          <a:bodyPr/>
          <a:lstStyle/>
          <a:p>
            <a:fld id="{831191D3-D824-4BF9-BBA9-6EBF0330CAEB}" type="datetimeFigureOut">
              <a:rPr lang="pt-PT" smtClean="0"/>
              <a:t>19/09/2024</a:t>
            </a:fld>
            <a:endParaRPr lang="pt-PT"/>
          </a:p>
        </p:txBody>
      </p:sp>
      <p:sp>
        <p:nvSpPr>
          <p:cNvPr id="5" name="Marcador de Posição do Rodapé 4">
            <a:extLst>
              <a:ext uri="{FF2B5EF4-FFF2-40B4-BE49-F238E27FC236}">
                <a16:creationId xmlns:a16="http://schemas.microsoft.com/office/drawing/2014/main" id="{968DEBAD-2C77-4779-AF51-5FCDC0EADD0F}"/>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4B0DCC02-4314-4F35-98F4-24EAAD648477}"/>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21985078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543C2B7E-F2FD-4DB1-A951-EF5A579DC5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1F9E2475-FCBA-4AFD-8552-7325436595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4C308B0A-3D90-4AC1-BA40-C95BC8E40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1191D3-D824-4BF9-BBA9-6EBF0330CAEB}" type="datetimeFigureOut">
              <a:rPr lang="pt-PT" smtClean="0"/>
              <a:t>19/09/2024</a:t>
            </a:fld>
            <a:endParaRPr lang="pt-PT"/>
          </a:p>
        </p:txBody>
      </p:sp>
      <p:sp>
        <p:nvSpPr>
          <p:cNvPr id="5" name="Marcador de Posição do Rodapé 4">
            <a:extLst>
              <a:ext uri="{FF2B5EF4-FFF2-40B4-BE49-F238E27FC236}">
                <a16:creationId xmlns:a16="http://schemas.microsoft.com/office/drawing/2014/main" id="{E67EF709-93DD-470B-9B28-0AEFA104FD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005281B5-9B8A-4F78-8E83-E359C8DE46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3A246B-CF83-49E9-B2F0-F0F009BEC748}" type="slidenum">
              <a:rPr lang="pt-PT" smtClean="0"/>
              <a:t>‹nº›</a:t>
            </a:fld>
            <a:endParaRPr lang="pt-PT"/>
          </a:p>
        </p:txBody>
      </p:sp>
    </p:spTree>
    <p:extLst>
      <p:ext uri="{BB962C8B-B14F-4D97-AF65-F5344CB8AC3E}">
        <p14:creationId xmlns:p14="http://schemas.microsoft.com/office/powerpoint/2010/main" val="595793529"/>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58" r:id="rId5"/>
    <p:sldLayoutId id="214748365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descr="Uma imagem com texto&#10;&#10;Descrição gerada automaticamente">
            <a:extLst>
              <a:ext uri="{FF2B5EF4-FFF2-40B4-BE49-F238E27FC236}">
                <a16:creationId xmlns:a16="http://schemas.microsoft.com/office/drawing/2014/main" id="{BA5DE0F8-DAFE-0C47-9FB0-DF170049D8D4}"/>
              </a:ext>
            </a:extLst>
          </p:cNvPr>
          <p:cNvPicPr>
            <a:picLocks noChangeAspect="1"/>
          </p:cNvPicPr>
          <p:nvPr/>
        </p:nvPicPr>
        <p:blipFill>
          <a:blip r:embed="rId3"/>
          <a:stretch>
            <a:fillRect/>
          </a:stretch>
        </p:blipFill>
        <p:spPr>
          <a:xfrm>
            <a:off x="819912" y="2921176"/>
            <a:ext cx="5276088" cy="1015645"/>
          </a:xfrm>
          <a:prstGeom prst="rect">
            <a:avLst/>
          </a:prstGeom>
        </p:spPr>
      </p:pic>
      <p:pic>
        <p:nvPicPr>
          <p:cNvPr id="3" name="Imagem 2" descr="Uma imagem com Gráficos, clipart, design gráfico&#10;&#10;Descrição gerada automaticamente">
            <a:extLst>
              <a:ext uri="{FF2B5EF4-FFF2-40B4-BE49-F238E27FC236}">
                <a16:creationId xmlns:a16="http://schemas.microsoft.com/office/drawing/2014/main" id="{2E84A81D-8704-488F-ABF5-D4EFCE5C2E40}"/>
              </a:ext>
            </a:extLst>
          </p:cNvPr>
          <p:cNvPicPr>
            <a:picLocks noChangeAspect="1"/>
          </p:cNvPicPr>
          <p:nvPr/>
        </p:nvPicPr>
        <p:blipFill>
          <a:blip r:embed="rId4"/>
          <a:stretch>
            <a:fillRect/>
          </a:stretch>
        </p:blipFill>
        <p:spPr>
          <a:xfrm>
            <a:off x="7069561" y="2759571"/>
            <a:ext cx="3628920" cy="1327890"/>
          </a:xfrm>
          <a:prstGeom prst="rect">
            <a:avLst/>
          </a:prstGeom>
        </p:spPr>
      </p:pic>
    </p:spTree>
    <p:extLst>
      <p:ext uri="{BB962C8B-B14F-4D97-AF65-F5344CB8AC3E}">
        <p14:creationId xmlns:p14="http://schemas.microsoft.com/office/powerpoint/2010/main" val="1082564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a:extLst>
              <a:ext uri="{FF2B5EF4-FFF2-40B4-BE49-F238E27FC236}">
                <a16:creationId xmlns:a16="http://schemas.microsoft.com/office/drawing/2014/main" id="{4FAA28DA-9CDF-124F-B4FF-EC7705BE7F0B}"/>
              </a:ext>
            </a:extLst>
          </p:cNvPr>
          <p:cNvSpPr/>
          <p:nvPr/>
        </p:nvSpPr>
        <p:spPr>
          <a:xfrm>
            <a:off x="2852990" y="2998113"/>
            <a:ext cx="6486071" cy="861774"/>
          </a:xfrm>
          <a:prstGeom prst="rect">
            <a:avLst/>
          </a:prstGeom>
          <a:noFill/>
        </p:spPr>
        <p:txBody>
          <a:bodyPr wrap="none" lIns="91440" tIns="45720" rIns="91440" bIns="45720">
            <a:spAutoFit/>
          </a:bodyPr>
          <a:lstStyle/>
          <a:p>
            <a:pPr algn="ctr"/>
            <a:r>
              <a:rPr lang="pt-PT" sz="5000" dirty="0">
                <a:ln w="0"/>
                <a:latin typeface="Helvetica" panose="020B0604020202020204" pitchFamily="34" charset="0"/>
                <a:ea typeface="Verdana" panose="020B0604030504040204" pitchFamily="34" charset="0"/>
                <a:cs typeface="Helvetica" panose="020B0604020202020204" pitchFamily="34" charset="0"/>
              </a:rPr>
              <a:t>Padrões e Repetições</a:t>
            </a:r>
          </a:p>
        </p:txBody>
      </p:sp>
    </p:spTree>
    <p:extLst>
      <p:ext uri="{BB962C8B-B14F-4D97-AF65-F5344CB8AC3E}">
        <p14:creationId xmlns:p14="http://schemas.microsoft.com/office/powerpoint/2010/main" val="1980292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descr="Uma imagem com desenho, anime&#10;&#10;Descrição gerada automaticamente">
            <a:extLst>
              <a:ext uri="{FF2B5EF4-FFF2-40B4-BE49-F238E27FC236}">
                <a16:creationId xmlns:a16="http://schemas.microsoft.com/office/drawing/2014/main" id="{FB7E739A-EFA8-4D94-B04D-A42A49F0BEC4}"/>
              </a:ext>
            </a:extLst>
          </p:cNvPr>
          <p:cNvPicPr>
            <a:picLocks noChangeAspect="1"/>
          </p:cNvPicPr>
          <p:nvPr/>
        </p:nvPicPr>
        <p:blipFill rotWithShape="1">
          <a:blip r:embed="rId3">
            <a:extLst>
              <a:ext uri="{28A0092B-C50C-407E-A947-70E740481C1C}">
                <a14:useLocalDpi xmlns:a14="http://schemas.microsoft.com/office/drawing/2010/main" val="0"/>
              </a:ext>
            </a:extLst>
          </a:blip>
          <a:srcRect l="34495" t="22139" r="56366" b="14907"/>
          <a:stretch/>
        </p:blipFill>
        <p:spPr>
          <a:xfrm>
            <a:off x="2830830" y="1735584"/>
            <a:ext cx="1096860" cy="4317357"/>
          </a:xfrm>
          <a:prstGeom prst="rect">
            <a:avLst/>
          </a:prstGeom>
        </p:spPr>
      </p:pic>
      <p:pic>
        <p:nvPicPr>
          <p:cNvPr id="10" name="Imagem 9" descr="Uma imagem com desenho, anime&#10;&#10;Descrição gerada automaticamente">
            <a:extLst>
              <a:ext uri="{FF2B5EF4-FFF2-40B4-BE49-F238E27FC236}">
                <a16:creationId xmlns:a16="http://schemas.microsoft.com/office/drawing/2014/main" id="{D6444233-532A-4D8D-9472-AE624E8B9E01}"/>
              </a:ext>
            </a:extLst>
          </p:cNvPr>
          <p:cNvPicPr>
            <a:picLocks noChangeAspect="1"/>
          </p:cNvPicPr>
          <p:nvPr/>
        </p:nvPicPr>
        <p:blipFill rotWithShape="1">
          <a:blip r:embed="rId3">
            <a:extLst>
              <a:ext uri="{28A0092B-C50C-407E-A947-70E740481C1C}">
                <a14:useLocalDpi xmlns:a14="http://schemas.microsoft.com/office/drawing/2010/main" val="0"/>
              </a:ext>
            </a:extLst>
          </a:blip>
          <a:srcRect l="52796" t="21802" r="37753" b="15244"/>
          <a:stretch/>
        </p:blipFill>
        <p:spPr>
          <a:xfrm>
            <a:off x="4661388" y="1699005"/>
            <a:ext cx="1134319" cy="4317357"/>
          </a:xfrm>
          <a:prstGeom prst="rect">
            <a:avLst/>
          </a:prstGeom>
        </p:spPr>
      </p:pic>
      <p:pic>
        <p:nvPicPr>
          <p:cNvPr id="11" name="Imagem 10" descr="Uma imagem com desenho, anime&#10;&#10;Descrição gerada automaticamente">
            <a:extLst>
              <a:ext uri="{FF2B5EF4-FFF2-40B4-BE49-F238E27FC236}">
                <a16:creationId xmlns:a16="http://schemas.microsoft.com/office/drawing/2014/main" id="{52DD7109-983C-45E1-A868-186EEDCB8320}"/>
              </a:ext>
            </a:extLst>
          </p:cNvPr>
          <p:cNvPicPr>
            <a:picLocks noChangeAspect="1"/>
          </p:cNvPicPr>
          <p:nvPr/>
        </p:nvPicPr>
        <p:blipFill rotWithShape="1">
          <a:blip r:embed="rId3">
            <a:extLst>
              <a:ext uri="{28A0092B-C50C-407E-A947-70E740481C1C}">
                <a14:useLocalDpi xmlns:a14="http://schemas.microsoft.com/office/drawing/2010/main" val="0"/>
              </a:ext>
            </a:extLst>
          </a:blip>
          <a:srcRect l="25310" t="21251" r="65239" b="15795"/>
          <a:stretch/>
        </p:blipFill>
        <p:spPr>
          <a:xfrm>
            <a:off x="6529405" y="1699005"/>
            <a:ext cx="1134319" cy="4317357"/>
          </a:xfrm>
          <a:prstGeom prst="rect">
            <a:avLst/>
          </a:prstGeom>
        </p:spPr>
      </p:pic>
      <p:pic>
        <p:nvPicPr>
          <p:cNvPr id="6" name="Imagem 5" descr="Uma imagem com desenho, anime&#10;&#10;Descrição gerada automaticamente">
            <a:extLst>
              <a:ext uri="{FF2B5EF4-FFF2-40B4-BE49-F238E27FC236}">
                <a16:creationId xmlns:a16="http://schemas.microsoft.com/office/drawing/2014/main" id="{D2E1FF37-DE70-41CE-AF8E-0A394BB618A2}"/>
              </a:ext>
            </a:extLst>
          </p:cNvPr>
          <p:cNvPicPr>
            <a:picLocks noChangeAspect="1"/>
          </p:cNvPicPr>
          <p:nvPr/>
        </p:nvPicPr>
        <p:blipFill rotWithShape="1">
          <a:blip r:embed="rId3">
            <a:extLst>
              <a:ext uri="{28A0092B-C50C-407E-A947-70E740481C1C}">
                <a14:useLocalDpi xmlns:a14="http://schemas.microsoft.com/office/drawing/2010/main" val="0"/>
              </a:ext>
            </a:extLst>
          </a:blip>
          <a:srcRect l="43595" t="22317" r="46954" b="14729"/>
          <a:stretch/>
        </p:blipFill>
        <p:spPr>
          <a:xfrm>
            <a:off x="8397422" y="1735582"/>
            <a:ext cx="1134319" cy="4317357"/>
          </a:xfrm>
          <a:prstGeom prst="rect">
            <a:avLst/>
          </a:prstGeom>
        </p:spPr>
      </p:pic>
      <p:pic>
        <p:nvPicPr>
          <p:cNvPr id="7" name="Imagem 6" descr="Uma imagem com desenho, anime&#10;&#10;Descrição gerada automaticamente">
            <a:extLst>
              <a:ext uri="{FF2B5EF4-FFF2-40B4-BE49-F238E27FC236}">
                <a16:creationId xmlns:a16="http://schemas.microsoft.com/office/drawing/2014/main" id="{F5894086-AB55-4678-A8CD-5FF5CBF278B0}"/>
              </a:ext>
            </a:extLst>
          </p:cNvPr>
          <p:cNvPicPr>
            <a:picLocks noChangeAspect="1"/>
          </p:cNvPicPr>
          <p:nvPr/>
        </p:nvPicPr>
        <p:blipFill rotWithShape="1">
          <a:blip r:embed="rId3">
            <a:extLst>
              <a:ext uri="{28A0092B-C50C-407E-A947-70E740481C1C}">
                <a14:useLocalDpi xmlns:a14="http://schemas.microsoft.com/office/drawing/2010/main" val="0"/>
              </a:ext>
            </a:extLst>
          </a:blip>
          <a:srcRect l="62457" t="22673" r="28092" b="14373"/>
          <a:stretch/>
        </p:blipFill>
        <p:spPr>
          <a:xfrm>
            <a:off x="10265438" y="1784351"/>
            <a:ext cx="1134319" cy="4317357"/>
          </a:xfrm>
          <a:prstGeom prst="rect">
            <a:avLst/>
          </a:prstGeom>
        </p:spPr>
      </p:pic>
      <p:grpSp>
        <p:nvGrpSpPr>
          <p:cNvPr id="3" name="Agrupar 2">
            <a:extLst>
              <a:ext uri="{FF2B5EF4-FFF2-40B4-BE49-F238E27FC236}">
                <a16:creationId xmlns:a16="http://schemas.microsoft.com/office/drawing/2014/main" id="{7BB9DDA8-FA93-4B7F-9B1E-01096105410C}"/>
              </a:ext>
            </a:extLst>
          </p:cNvPr>
          <p:cNvGrpSpPr/>
          <p:nvPr/>
        </p:nvGrpSpPr>
        <p:grpSpPr>
          <a:xfrm>
            <a:off x="872776" y="1772157"/>
            <a:ext cx="1186897" cy="4317357"/>
            <a:chOff x="872776" y="1772157"/>
            <a:chExt cx="1186897" cy="4317357"/>
          </a:xfrm>
        </p:grpSpPr>
        <p:pic>
          <p:nvPicPr>
            <p:cNvPr id="8" name="Imagem 7" descr="Uma imagem com desenho, anime&#10;&#10;Descrição gerada automaticamente">
              <a:extLst>
                <a:ext uri="{FF2B5EF4-FFF2-40B4-BE49-F238E27FC236}">
                  <a16:creationId xmlns:a16="http://schemas.microsoft.com/office/drawing/2014/main" id="{5EA92CBA-A4F4-4C38-8409-597ECBDC35F0}"/>
                </a:ext>
              </a:extLst>
            </p:cNvPr>
            <p:cNvPicPr>
              <a:picLocks noChangeAspect="1"/>
            </p:cNvPicPr>
            <p:nvPr/>
          </p:nvPicPr>
          <p:blipFill rotWithShape="1">
            <a:blip r:embed="rId3">
              <a:extLst>
                <a:ext uri="{28A0092B-C50C-407E-A947-70E740481C1C}">
                  <a14:useLocalDpi xmlns:a14="http://schemas.microsoft.com/office/drawing/2010/main" val="0"/>
                </a:ext>
              </a:extLst>
            </a:blip>
            <a:srcRect l="16052" t="22814" r="74497" b="14232"/>
            <a:stretch/>
          </p:blipFill>
          <p:spPr>
            <a:xfrm>
              <a:off x="925354" y="1772157"/>
              <a:ext cx="1134319" cy="4317357"/>
            </a:xfrm>
            <a:prstGeom prst="rect">
              <a:avLst/>
            </a:prstGeom>
          </p:spPr>
        </p:pic>
        <p:sp>
          <p:nvSpPr>
            <p:cNvPr id="2" name="Oval 1">
              <a:extLst>
                <a:ext uri="{FF2B5EF4-FFF2-40B4-BE49-F238E27FC236}">
                  <a16:creationId xmlns:a16="http://schemas.microsoft.com/office/drawing/2014/main" id="{8EFB2D4D-68AF-40C5-A53E-4E29C2AB17E4}"/>
                </a:ext>
              </a:extLst>
            </p:cNvPr>
            <p:cNvSpPr/>
            <p:nvPr/>
          </p:nvSpPr>
          <p:spPr>
            <a:xfrm>
              <a:off x="872776" y="3440430"/>
              <a:ext cx="128016" cy="3026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sp>
        <p:nvSpPr>
          <p:cNvPr id="4" name="Oval 3">
            <a:extLst>
              <a:ext uri="{FF2B5EF4-FFF2-40B4-BE49-F238E27FC236}">
                <a16:creationId xmlns:a16="http://schemas.microsoft.com/office/drawing/2014/main" id="{0740D757-5E2D-48F3-8E3D-33F3AD3629BE}"/>
              </a:ext>
            </a:extLst>
          </p:cNvPr>
          <p:cNvSpPr/>
          <p:nvPr/>
        </p:nvSpPr>
        <p:spPr>
          <a:xfrm>
            <a:off x="10373492" y="1882141"/>
            <a:ext cx="957448" cy="9734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Tree>
    <p:extLst>
      <p:ext uri="{BB962C8B-B14F-4D97-AF65-F5344CB8AC3E}">
        <p14:creationId xmlns:p14="http://schemas.microsoft.com/office/powerpoint/2010/main" val="233587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Agrupar 1">
            <a:extLst>
              <a:ext uri="{FF2B5EF4-FFF2-40B4-BE49-F238E27FC236}">
                <a16:creationId xmlns:a16="http://schemas.microsoft.com/office/drawing/2014/main" id="{060A837E-A37C-4A08-8D6E-1231280D2016}"/>
              </a:ext>
            </a:extLst>
          </p:cNvPr>
          <p:cNvGrpSpPr/>
          <p:nvPr/>
        </p:nvGrpSpPr>
        <p:grpSpPr>
          <a:xfrm>
            <a:off x="2435860" y="1270001"/>
            <a:ext cx="7320280" cy="4866640"/>
            <a:chOff x="2209800" y="1371601"/>
            <a:chExt cx="7320280" cy="4866640"/>
          </a:xfrm>
        </p:grpSpPr>
        <p:pic>
          <p:nvPicPr>
            <p:cNvPr id="1026" name="Picture 2" descr="Azulejos de arco-íris listrados | Azulejos marroquinos | 20cm x 20cm">
              <a:extLst>
                <a:ext uri="{FF2B5EF4-FFF2-40B4-BE49-F238E27FC236}">
                  <a16:creationId xmlns:a16="http://schemas.microsoft.com/office/drawing/2014/main" id="{8A56CC15-7874-47A2-9FF1-A2BA12E327B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09800" y="1371601"/>
              <a:ext cx="4866640" cy="486663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Azulejos de arco-íris listrados | Azulejos marroquinos | 20cm x 20cm">
              <a:extLst>
                <a:ext uri="{FF2B5EF4-FFF2-40B4-BE49-F238E27FC236}">
                  <a16:creationId xmlns:a16="http://schemas.microsoft.com/office/drawing/2014/main" id="{19C9337B-6CE9-4B2B-B4FC-9FE9F93BAA5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9583"/>
            <a:stretch/>
          </p:blipFill>
          <p:spPr bwMode="auto">
            <a:xfrm rot="16200000">
              <a:off x="5869940" y="2578101"/>
              <a:ext cx="4866640" cy="245364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97314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agem 3" descr="Uma imagem com rapaz, vestuário, desenho, criança pequena&#10;&#10;Descrição gerada automaticamente">
            <a:extLst>
              <a:ext uri="{FF2B5EF4-FFF2-40B4-BE49-F238E27FC236}">
                <a16:creationId xmlns:a16="http://schemas.microsoft.com/office/drawing/2014/main" id="{3E0F480B-3D29-4B37-9A5C-7B68CCA5F6C8}"/>
              </a:ext>
            </a:extLst>
          </p:cNvPr>
          <p:cNvPicPr>
            <a:picLocks noChangeAspect="1"/>
          </p:cNvPicPr>
          <p:nvPr/>
        </p:nvPicPr>
        <p:blipFill rotWithShape="1">
          <a:blip r:embed="rId3">
            <a:extLst>
              <a:ext uri="{28A0092B-C50C-407E-A947-70E740481C1C}">
                <a14:useLocalDpi xmlns:a14="http://schemas.microsoft.com/office/drawing/2010/main" val="0"/>
              </a:ext>
            </a:extLst>
          </a:blip>
          <a:srcRect l="4056" t="3555" r="3179" b="48445"/>
          <a:stretch/>
        </p:blipFill>
        <p:spPr>
          <a:xfrm>
            <a:off x="518160" y="1783080"/>
            <a:ext cx="11155680" cy="3291840"/>
          </a:xfrm>
          <a:prstGeom prst="rect">
            <a:avLst/>
          </a:prstGeom>
        </p:spPr>
      </p:pic>
    </p:spTree>
    <p:extLst>
      <p:ext uri="{BB962C8B-B14F-4D97-AF65-F5344CB8AC3E}">
        <p14:creationId xmlns:p14="http://schemas.microsoft.com/office/powerpoint/2010/main" val="3573572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Quadro Decorativo Lego Verde">
            <a:extLst>
              <a:ext uri="{FF2B5EF4-FFF2-40B4-BE49-F238E27FC236}">
                <a16:creationId xmlns:a16="http://schemas.microsoft.com/office/drawing/2014/main" id="{E0C68C04-D13D-4FB1-B756-5327CCC11F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305" y="2484685"/>
            <a:ext cx="1587992" cy="188863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Quadro Decorativo Lego Amarelo">
            <a:extLst>
              <a:ext uri="{FF2B5EF4-FFF2-40B4-BE49-F238E27FC236}">
                <a16:creationId xmlns:a16="http://schemas.microsoft.com/office/drawing/2014/main" id="{3F60B7B8-B249-42A6-AC32-C7C48CB44E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1785" y="2484685"/>
            <a:ext cx="1587992" cy="188863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Quadro Decorativo Lego Verde">
            <a:extLst>
              <a:ext uri="{FF2B5EF4-FFF2-40B4-BE49-F238E27FC236}">
                <a16:creationId xmlns:a16="http://schemas.microsoft.com/office/drawing/2014/main" id="{67E7CE35-2403-47EF-A1D5-EE9F3B4680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5265" y="2484685"/>
            <a:ext cx="1587992" cy="18886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Quadro Decorativo Lego Amarelo">
            <a:extLst>
              <a:ext uri="{FF2B5EF4-FFF2-40B4-BE49-F238E27FC236}">
                <a16:creationId xmlns:a16="http://schemas.microsoft.com/office/drawing/2014/main" id="{BD946534-6E1E-472A-A457-3E865AABB4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8745" y="2484685"/>
            <a:ext cx="1587992" cy="18886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Quadro Decorativo Lego Verde">
            <a:extLst>
              <a:ext uri="{FF2B5EF4-FFF2-40B4-BE49-F238E27FC236}">
                <a16:creationId xmlns:a16="http://schemas.microsoft.com/office/drawing/2014/main" id="{33C7419B-DADC-4384-88B7-14DD71F459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2225" y="2484685"/>
            <a:ext cx="1587992" cy="188863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Quadro Decorativo Lego Amarelo">
            <a:extLst>
              <a:ext uri="{FF2B5EF4-FFF2-40B4-BE49-F238E27FC236}">
                <a16:creationId xmlns:a16="http://schemas.microsoft.com/office/drawing/2014/main" id="{4278E68E-2913-4938-9B93-4B3CC10BED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5704" y="2484685"/>
            <a:ext cx="1587992" cy="1888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25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Quadro Decorativo Lego Verde">
            <a:extLst>
              <a:ext uri="{FF2B5EF4-FFF2-40B4-BE49-F238E27FC236}">
                <a16:creationId xmlns:a16="http://schemas.microsoft.com/office/drawing/2014/main" id="{E0C68C04-D13D-4FB1-B756-5327CCC11F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700" y="2475159"/>
            <a:ext cx="1587992" cy="188863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Quadro Decorativo Lego Vermelho">
            <a:extLst>
              <a:ext uri="{FF2B5EF4-FFF2-40B4-BE49-F238E27FC236}">
                <a16:creationId xmlns:a16="http://schemas.microsoft.com/office/drawing/2014/main" id="{F8E79AC6-432D-45C1-841E-FADBA92515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4955" y="2475159"/>
            <a:ext cx="1586100" cy="188863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Quadro Decorativo Lego Azul">
            <a:extLst>
              <a:ext uri="{FF2B5EF4-FFF2-40B4-BE49-F238E27FC236}">
                <a16:creationId xmlns:a16="http://schemas.microsoft.com/office/drawing/2014/main" id="{D864B06C-0795-442D-B69D-C22780684C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0318" y="2475159"/>
            <a:ext cx="1596000" cy="189815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Quadro Decorativo Lego Verde">
            <a:extLst>
              <a:ext uri="{FF2B5EF4-FFF2-40B4-BE49-F238E27FC236}">
                <a16:creationId xmlns:a16="http://schemas.microsoft.com/office/drawing/2014/main" id="{180BD5A1-70A0-40DC-93AC-DD6CB0A514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5681" y="2484685"/>
            <a:ext cx="1587992" cy="18886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Quadro Decorativo Lego Vermelho">
            <a:extLst>
              <a:ext uri="{FF2B5EF4-FFF2-40B4-BE49-F238E27FC236}">
                <a16:creationId xmlns:a16="http://schemas.microsoft.com/office/drawing/2014/main" id="{60CF165D-8AA0-4FBB-BAA8-5B61E71AC4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2936" y="2484685"/>
            <a:ext cx="1586100" cy="188863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Quadro Decorativo Lego Azul">
            <a:extLst>
              <a:ext uri="{FF2B5EF4-FFF2-40B4-BE49-F238E27FC236}">
                <a16:creationId xmlns:a16="http://schemas.microsoft.com/office/drawing/2014/main" id="{EBD6199D-6FA1-4EB7-924F-452F4F952E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38299" y="2484685"/>
            <a:ext cx="1596000" cy="1898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5433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descr="Uma imagem com interior, vestuário, parede, pessoa&#10;&#10;Descrição gerada automaticamente">
            <a:extLst>
              <a:ext uri="{FF2B5EF4-FFF2-40B4-BE49-F238E27FC236}">
                <a16:creationId xmlns:a16="http://schemas.microsoft.com/office/drawing/2014/main" id="{7F91AA6A-0F32-4071-BB82-66146973DF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5300" y="1432560"/>
            <a:ext cx="8681400" cy="4960800"/>
          </a:xfrm>
          <a:prstGeom prst="rect">
            <a:avLst/>
          </a:prstGeom>
        </p:spPr>
      </p:pic>
    </p:spTree>
    <p:extLst>
      <p:ext uri="{BB962C8B-B14F-4D97-AF65-F5344CB8AC3E}">
        <p14:creationId xmlns:p14="http://schemas.microsoft.com/office/powerpoint/2010/main" val="998831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ângulo 14">
            <a:extLst>
              <a:ext uri="{FF2B5EF4-FFF2-40B4-BE49-F238E27FC236}">
                <a16:creationId xmlns:a16="http://schemas.microsoft.com/office/drawing/2014/main" id="{86DBC403-F301-4171-85FE-C0A377218DFC}"/>
              </a:ext>
            </a:extLst>
          </p:cNvPr>
          <p:cNvSpPr/>
          <p:nvPr/>
        </p:nvSpPr>
        <p:spPr>
          <a:xfrm>
            <a:off x="2886583" y="491266"/>
            <a:ext cx="1614545" cy="553998"/>
          </a:xfrm>
          <a:prstGeom prst="rect">
            <a:avLst/>
          </a:prstGeom>
          <a:noFill/>
        </p:spPr>
        <p:txBody>
          <a:bodyPr wrap="none" lIns="91440" tIns="45720" rIns="91440" bIns="45720">
            <a:spAutoFit/>
          </a:bodyPr>
          <a:lstStyle/>
          <a:p>
            <a:r>
              <a:rPr lang="pt-PT" sz="3000" dirty="0">
                <a:ln w="0"/>
                <a:solidFill>
                  <a:schemeClr val="accent1">
                    <a:lumMod val="50000"/>
                  </a:schemeClr>
                </a:solidFill>
                <a:latin typeface="Helvetica" panose="020B0604020202020204" pitchFamily="34" charset="0"/>
                <a:ea typeface="Verdana" panose="020B0604030504040204" pitchFamily="34" charset="0"/>
                <a:cs typeface="Helvetica" panose="020B0604020202020204" pitchFamily="34" charset="0"/>
              </a:rPr>
              <a:t>Créditos</a:t>
            </a:r>
          </a:p>
        </p:txBody>
      </p:sp>
      <p:grpSp>
        <p:nvGrpSpPr>
          <p:cNvPr id="17" name="Agrupar 16">
            <a:extLst>
              <a:ext uri="{FF2B5EF4-FFF2-40B4-BE49-F238E27FC236}">
                <a16:creationId xmlns:a16="http://schemas.microsoft.com/office/drawing/2014/main" id="{64479599-0E10-400F-8E34-CA64DF77D78A}"/>
              </a:ext>
            </a:extLst>
          </p:cNvPr>
          <p:cNvGrpSpPr/>
          <p:nvPr/>
        </p:nvGrpSpPr>
        <p:grpSpPr>
          <a:xfrm>
            <a:off x="2448529" y="2838999"/>
            <a:ext cx="7294941" cy="1180002"/>
            <a:chOff x="2491039" y="4757542"/>
            <a:chExt cx="7294941" cy="1180002"/>
          </a:xfrm>
        </p:grpSpPr>
        <p:pic>
          <p:nvPicPr>
            <p:cNvPr id="18" name="Picture 2" descr="cc logo">
              <a:extLst>
                <a:ext uri="{FF2B5EF4-FFF2-40B4-BE49-F238E27FC236}">
                  <a16:creationId xmlns:a16="http://schemas.microsoft.com/office/drawing/2014/main" id="{8AD3218A-994E-4FFF-BEE5-392BC0C48584}"/>
                </a:ext>
              </a:extLst>
            </p:cNvPr>
            <p:cNvPicPr>
              <a:picLocks noChangeAspect="1" noChangeArrowheads="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491039" y="4757542"/>
              <a:ext cx="1167302" cy="11673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a:extLst>
                <a:ext uri="{FF2B5EF4-FFF2-40B4-BE49-F238E27FC236}">
                  <a16:creationId xmlns:a16="http://schemas.microsoft.com/office/drawing/2014/main" id="{EFBBDA7C-3050-4190-8027-1432ACA1665D}"/>
                </a:ext>
              </a:extLst>
            </p:cNvPr>
            <p:cNvPicPr>
              <a:picLocks noChangeAspect="1" noChangeArrowheads="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4523039" y="4757542"/>
              <a:ext cx="1167302" cy="116730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a:extLst>
                <a:ext uri="{FF2B5EF4-FFF2-40B4-BE49-F238E27FC236}">
                  <a16:creationId xmlns:a16="http://schemas.microsoft.com/office/drawing/2014/main" id="{B93FA1D3-02BA-400B-B344-E782A6769073}"/>
                </a:ext>
              </a:extLst>
            </p:cNvPr>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6555039" y="4760828"/>
              <a:ext cx="1176716" cy="117671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a:extLst>
                <a:ext uri="{FF2B5EF4-FFF2-40B4-BE49-F238E27FC236}">
                  <a16:creationId xmlns:a16="http://schemas.microsoft.com/office/drawing/2014/main" id="{ACF79A97-4F51-4DE1-9DBD-A0D1884E9106}"/>
                </a:ext>
              </a:extLst>
            </p:cNvPr>
            <p:cNvPicPr>
              <a:picLocks noChangeAspect="1" noChangeArrowheads="1"/>
            </p:cNvPicPr>
            <p:nvPr/>
          </p:nvPicPr>
          <p:blipFill>
            <a:blip r:embed="rId6">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8609264" y="4760828"/>
              <a:ext cx="1176716" cy="1176716"/>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Retângulo 21">
            <a:extLst>
              <a:ext uri="{FF2B5EF4-FFF2-40B4-BE49-F238E27FC236}">
                <a16:creationId xmlns:a16="http://schemas.microsoft.com/office/drawing/2014/main" id="{05876ABE-525A-40EC-B236-804119563768}"/>
              </a:ext>
            </a:extLst>
          </p:cNvPr>
          <p:cNvSpPr/>
          <p:nvPr/>
        </p:nvSpPr>
        <p:spPr>
          <a:xfrm>
            <a:off x="3048000" y="4119911"/>
            <a:ext cx="6096000" cy="872034"/>
          </a:xfrm>
          <a:prstGeom prst="rect">
            <a:avLst/>
          </a:prstGeom>
        </p:spPr>
        <p:txBody>
          <a:bodyPr>
            <a:spAutoFit/>
          </a:bodyPr>
          <a:lstStyle/>
          <a:p>
            <a:pPr algn="ctr">
              <a:lnSpc>
                <a:spcPct val="150000"/>
              </a:lnSpc>
              <a:spcBef>
                <a:spcPts val="600"/>
              </a:spcBef>
            </a:pPr>
            <a:r>
              <a:rPr lang="pt-PT" dirty="0">
                <a:latin typeface="Arial" panose="020B0604020202020204" pitchFamily="34" charset="0"/>
                <a:ea typeface="Calibri" panose="020F0502020204030204" pitchFamily="34" charset="0"/>
                <a:cs typeface="Times New Roman" panose="02020603050405020304" pitchFamily="18" charset="0"/>
              </a:rPr>
              <a:t> </a:t>
            </a:r>
            <a:r>
              <a:rPr lang="pt-PT" dirty="0">
                <a:solidFill>
                  <a:srgbClr val="000000"/>
                </a:solidFill>
                <a:latin typeface="Helvetica" panose="020B0604020202020204" pitchFamily="34" charset="0"/>
                <a:ea typeface="Verdana" panose="020B0604030504040204" pitchFamily="34" charset="0"/>
                <a:cs typeface="Helvetica" panose="020B0604020202020204" pitchFamily="34" charset="0"/>
              </a:rPr>
              <a:t>Atribuição-</a:t>
            </a:r>
            <a:r>
              <a:rPr lang="pt-PT" dirty="0" err="1">
                <a:solidFill>
                  <a:srgbClr val="000000"/>
                </a:solidFill>
                <a:latin typeface="Helvetica" panose="020B0604020202020204" pitchFamily="34" charset="0"/>
                <a:ea typeface="Verdana" panose="020B0604030504040204" pitchFamily="34" charset="0"/>
                <a:cs typeface="Helvetica" panose="020B0604020202020204" pitchFamily="34" charset="0"/>
              </a:rPr>
              <a:t>NãoComercial</a:t>
            </a:r>
            <a:r>
              <a:rPr lang="pt-PT" dirty="0">
                <a:solidFill>
                  <a:srgbClr val="000000"/>
                </a:solidFill>
                <a:latin typeface="Helvetica" panose="020B0604020202020204" pitchFamily="34" charset="0"/>
                <a:ea typeface="Verdana" panose="020B0604030504040204" pitchFamily="34" charset="0"/>
                <a:cs typeface="Helvetica" panose="020B0604020202020204" pitchFamily="34" charset="0"/>
              </a:rPr>
              <a:t>-</a:t>
            </a:r>
            <a:r>
              <a:rPr lang="pt-PT" dirty="0" err="1">
                <a:solidFill>
                  <a:srgbClr val="000000"/>
                </a:solidFill>
                <a:latin typeface="Helvetica" panose="020B0604020202020204" pitchFamily="34" charset="0"/>
                <a:ea typeface="Verdana" panose="020B0604030504040204" pitchFamily="34" charset="0"/>
                <a:cs typeface="Helvetica" panose="020B0604020202020204" pitchFamily="34" charset="0"/>
              </a:rPr>
              <a:t>CompartilhaIgual</a:t>
            </a:r>
            <a:r>
              <a:rPr lang="pt-PT" dirty="0">
                <a:solidFill>
                  <a:srgbClr val="000000"/>
                </a:solidFill>
                <a:latin typeface="Helvetica" panose="020B0604020202020204" pitchFamily="34" charset="0"/>
                <a:ea typeface="Verdana" panose="020B0604030504040204" pitchFamily="34" charset="0"/>
                <a:cs typeface="Helvetica" panose="020B0604020202020204" pitchFamily="34" charset="0"/>
              </a:rPr>
              <a:t> 4.0 Internacional (CC BY-NC-SA 4.0)</a:t>
            </a:r>
            <a:endParaRPr lang="pt-PT" sz="2800" b="1" dirty="0">
              <a:effectLst/>
              <a:latin typeface="Helvetica" panose="020B0604020202020204" pitchFamily="34" charset="0"/>
              <a:ea typeface="Verdana" panose="020B0604030504040204" pitchFamily="34" charset="0"/>
              <a:cs typeface="Helvetica" panose="020B0604020202020204" pitchFamily="34" charset="0"/>
            </a:endParaRPr>
          </a:p>
        </p:txBody>
      </p:sp>
      <p:sp>
        <p:nvSpPr>
          <p:cNvPr id="10" name="CaixaDeTexto 9">
            <a:extLst>
              <a:ext uri="{FF2B5EF4-FFF2-40B4-BE49-F238E27FC236}">
                <a16:creationId xmlns:a16="http://schemas.microsoft.com/office/drawing/2014/main" id="{F2C0A9F3-E22F-4823-8DC7-CE5718517B77}"/>
              </a:ext>
            </a:extLst>
          </p:cNvPr>
          <p:cNvSpPr txBox="1"/>
          <p:nvPr/>
        </p:nvSpPr>
        <p:spPr>
          <a:xfrm>
            <a:off x="2220791" y="5997402"/>
            <a:ext cx="7750418" cy="369332"/>
          </a:xfrm>
          <a:prstGeom prst="rect">
            <a:avLst/>
          </a:prstGeom>
          <a:noFill/>
        </p:spPr>
        <p:txBody>
          <a:bodyPr wrap="square">
            <a:spAutoFit/>
          </a:bodyPr>
          <a:lstStyle/>
          <a:p>
            <a:pPr algn="ctr"/>
            <a:r>
              <a:rPr lang="pt-PT" b="1" i="0" dirty="0">
                <a:solidFill>
                  <a:srgbClr val="222222"/>
                </a:solidFill>
                <a:effectLst/>
                <a:latin typeface="Helvetica" panose="020B0604020202020204" pitchFamily="34" charset="0"/>
                <a:cs typeface="Helvetica" panose="020B0604020202020204" pitchFamily="34" charset="0"/>
              </a:rPr>
              <a:t>Nota: </a:t>
            </a:r>
            <a:r>
              <a:rPr lang="pt-PT" b="0" i="0" dirty="0">
                <a:solidFill>
                  <a:srgbClr val="222222"/>
                </a:solidFill>
                <a:effectLst/>
                <a:latin typeface="Helvetica" panose="020B0604020202020204" pitchFamily="34" charset="0"/>
                <a:cs typeface="Helvetica" panose="020B0604020202020204" pitchFamily="34" charset="0"/>
              </a:rPr>
              <a:t>As imagens deste documento foram criadas com o GPT-4o</a:t>
            </a:r>
            <a:endParaRPr lang="pt-PT"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273664142"/>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TotalTime>
  <Words>602</Words>
  <Application>Microsoft Office PowerPoint</Application>
  <PresentationFormat>Ecrã Panorâmico</PresentationFormat>
  <Paragraphs>43</Paragraphs>
  <Slides>9</Slides>
  <Notes>9</Notes>
  <HiddenSlides>0</HiddenSlides>
  <MMClips>0</MMClips>
  <ScaleCrop>false</ScaleCrop>
  <HeadingPairs>
    <vt:vector size="6" baseType="variant">
      <vt:variant>
        <vt:lpstr>Tipos de letra usados</vt:lpstr>
      </vt:variant>
      <vt:variant>
        <vt:i4>5</vt:i4>
      </vt:variant>
      <vt:variant>
        <vt:lpstr>Tema</vt:lpstr>
      </vt:variant>
      <vt:variant>
        <vt:i4>1</vt:i4>
      </vt:variant>
      <vt:variant>
        <vt:lpstr>Títulos dos diapositivos</vt:lpstr>
      </vt:variant>
      <vt:variant>
        <vt:i4>9</vt:i4>
      </vt:variant>
    </vt:vector>
  </HeadingPairs>
  <TitlesOfParts>
    <vt:vector size="15" baseType="lpstr">
      <vt:lpstr>Arial</vt:lpstr>
      <vt:lpstr>Calibri</vt:lpstr>
      <vt:lpstr>Calibri Light</vt:lpstr>
      <vt:lpstr>Century Gothic</vt:lpstr>
      <vt:lpstr>Helvetica</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Rodolfo Duarte Pinto</dc:creator>
  <cp:lastModifiedBy>Rodolfo Duarte Pinto</cp:lastModifiedBy>
  <cp:revision>46</cp:revision>
  <dcterms:created xsi:type="dcterms:W3CDTF">2023-12-18T09:39:58Z</dcterms:created>
  <dcterms:modified xsi:type="dcterms:W3CDTF">2024-09-19T11:27:13Z</dcterms:modified>
</cp:coreProperties>
</file>